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app.xml" ContentType="application/vnd.openxmlformats-officedocument.extended-properties+xml"/>
  <Override PartName="/docMetadata/LabelInfo.xml" ContentType="application/vnd.ms-office.classificationlabel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0C51F1-9688-45FC-B2F3-121C56F00E14}" v="15" dt="2023-03-28T08:25:26.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C7F623-B37B-44B2-8FD5-3B0AC872BF0E}" type="datetimeFigureOut">
              <a:rPr lang="en-GB" smtClean="0"/>
              <a:t>04/04/2023</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080356C3-0043-45FB-BDD5-D97DDF90994E}"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0535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7F623-B37B-44B2-8FD5-3B0AC872BF0E}"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356C3-0043-45FB-BDD5-D97DDF90994E}"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379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7F623-B37B-44B2-8FD5-3B0AC872BF0E}"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356C3-0043-45FB-BDD5-D97DDF90994E}"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457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7F623-B37B-44B2-8FD5-3B0AC872BF0E}"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356C3-0043-45FB-BDD5-D97DDF90994E}"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939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C7F623-B37B-44B2-8FD5-3B0AC872BF0E}"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356C3-0043-45FB-BDD5-D97DDF90994E}"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914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C7F623-B37B-44B2-8FD5-3B0AC872BF0E}"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0356C3-0043-45FB-BDD5-D97DDF90994E}"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325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C7F623-B37B-44B2-8FD5-3B0AC872BF0E}" type="datetimeFigureOut">
              <a:rPr lang="en-GB" smtClean="0"/>
              <a:t>04/04/2023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0356C3-0043-45FB-BDD5-D97DDF90994E}"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462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C7F623-B37B-44B2-8FD5-3B0AC872BF0E}" type="datetimeFigureOut">
              <a:rPr lang="en-GB" smtClean="0"/>
              <a:t>04/04/2023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0356C3-0043-45FB-BDD5-D97DDF90994E}"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574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7F623-B37B-44B2-8FD5-3B0AC872BF0E}" type="datetimeFigureOut">
              <a:rPr lang="en-GB" smtClean="0"/>
              <a:t>04/04/2023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0356C3-0043-45FB-BDD5-D97DDF90994E}" type="slidenum">
              <a:rPr lang="en-GB" smtClean="0"/>
              <a:t>‹#›</a:t>
            </a:fld>
            <a:endParaRPr lang="en-GB"/>
          </a:p>
        </p:txBody>
      </p:sp>
    </p:spTree>
    <p:extLst>
      <p:ext uri="{BB962C8B-B14F-4D97-AF65-F5344CB8AC3E}">
        <p14:creationId xmlns:p14="http://schemas.microsoft.com/office/powerpoint/2010/main" val="61638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C7F623-B37B-44B2-8FD5-3B0AC872BF0E}"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0356C3-0043-45FB-BDD5-D97DDF90994E}"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280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AC7F623-B37B-44B2-8FD5-3B0AC872BF0E}" type="datetimeFigureOut">
              <a:rPr lang="en-GB" smtClean="0"/>
              <a:t>04/04/2023</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080356C3-0043-45FB-BDD5-D97DDF90994E}"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89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AC7F623-B37B-44B2-8FD5-3B0AC872BF0E}" type="datetimeFigureOut">
              <a:rPr lang="en-GB" smtClean="0"/>
              <a:t>04/04/2023</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80356C3-0043-45FB-BDD5-D97DDF90994E}"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93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adlet.com/alicegibson1/equity-in-open-humanities-6xb6zk3grd65zto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d8xnAFx7zoi3m3ugh09bLUS5jx5VflT2lRUO3o2YT2U/edit#gid=112879049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brary.northumbria.ac.uk/open-access/publisher-agreem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adlet.com/alicegibson1/equity-in-open-humanities-6xb6zk3grd65zto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B4DFC-ED8C-D85D-F80D-29CEF11907CD}"/>
              </a:ext>
            </a:extLst>
          </p:cNvPr>
          <p:cNvSpPr>
            <a:spLocks noGrp="1"/>
          </p:cNvSpPr>
          <p:nvPr>
            <p:ph type="ctrTitle"/>
          </p:nvPr>
        </p:nvSpPr>
        <p:spPr>
          <a:xfrm>
            <a:off x="1155556" y="6214530"/>
            <a:ext cx="4284418" cy="321736"/>
          </a:xfrm>
        </p:spPr>
        <p:txBody>
          <a:bodyPr anchor="b">
            <a:normAutofit/>
          </a:bodyPr>
          <a:lstStyle/>
          <a:p>
            <a:pPr algn="l"/>
            <a:endParaRPr lang="en-GB" sz="1800" dirty="0">
              <a:solidFill>
                <a:schemeClr val="bg1"/>
              </a:solidFill>
            </a:endParaRPr>
          </a:p>
        </p:txBody>
      </p:sp>
      <p:sp>
        <p:nvSpPr>
          <p:cNvPr id="3" name="Subtitle 2">
            <a:extLst>
              <a:ext uri="{FF2B5EF4-FFF2-40B4-BE49-F238E27FC236}">
                <a16:creationId xmlns:a16="http://schemas.microsoft.com/office/drawing/2014/main" id="{260AAEF1-26B3-5C53-6A9C-76FD0B4BFE35}"/>
              </a:ext>
            </a:extLst>
          </p:cNvPr>
          <p:cNvSpPr>
            <a:spLocks noGrp="1"/>
          </p:cNvSpPr>
          <p:nvPr>
            <p:ph type="subTitle" idx="1"/>
          </p:nvPr>
        </p:nvSpPr>
        <p:spPr>
          <a:xfrm>
            <a:off x="6739465" y="6214525"/>
            <a:ext cx="4305856" cy="321733"/>
          </a:xfrm>
        </p:spPr>
        <p:txBody>
          <a:bodyPr anchor="b">
            <a:normAutofit fontScale="47500" lnSpcReduction="20000"/>
          </a:bodyPr>
          <a:lstStyle/>
          <a:p>
            <a:pPr algn="r"/>
            <a:endParaRPr lang="en-GB" sz="1800"/>
          </a:p>
        </p:txBody>
      </p:sp>
      <p:sp>
        <p:nvSpPr>
          <p:cNvPr id="5" name="TextBox 4">
            <a:extLst>
              <a:ext uri="{FF2B5EF4-FFF2-40B4-BE49-F238E27FC236}">
                <a16:creationId xmlns:a16="http://schemas.microsoft.com/office/drawing/2014/main" id="{852D3820-92AF-AFD1-B092-306A4F88606B}"/>
              </a:ext>
            </a:extLst>
          </p:cNvPr>
          <p:cNvSpPr txBox="1"/>
          <p:nvPr/>
        </p:nvSpPr>
        <p:spPr>
          <a:xfrm>
            <a:off x="1155556" y="864703"/>
            <a:ext cx="9757609" cy="5139869"/>
          </a:xfrm>
          <a:prstGeom prst="rect">
            <a:avLst/>
          </a:prstGeom>
          <a:solidFill>
            <a:schemeClr val="bg1"/>
          </a:solidFill>
        </p:spPr>
        <p:txBody>
          <a:bodyPr wrap="square" rtlCol="0">
            <a:spAutoFit/>
          </a:bodyPr>
          <a:lstStyle/>
          <a:p>
            <a:endParaRPr lang="en-US" sz="6000" dirty="0"/>
          </a:p>
          <a:p>
            <a:pPr algn="ctr"/>
            <a:r>
              <a:rPr lang="en-US" sz="6000" dirty="0"/>
              <a:t>Equity in Open </a:t>
            </a:r>
          </a:p>
          <a:p>
            <a:pPr algn="ctr"/>
            <a:r>
              <a:rPr lang="en-US" sz="6000" dirty="0"/>
              <a:t>Humanities</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algn="r"/>
            <a:r>
              <a:rPr lang="en-US" sz="2800" dirty="0"/>
              <a:t>Dr Alice Gibson, Jisc</a:t>
            </a:r>
            <a:endParaRPr lang="en-GB" sz="2800" dirty="0"/>
          </a:p>
        </p:txBody>
      </p:sp>
    </p:spTree>
    <p:extLst>
      <p:ext uri="{BB962C8B-B14F-4D97-AF65-F5344CB8AC3E}">
        <p14:creationId xmlns:p14="http://schemas.microsoft.com/office/powerpoint/2010/main" val="29393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EF87D-16BC-9979-7FD7-EBE640094F51}"/>
              </a:ext>
            </a:extLst>
          </p:cNvPr>
          <p:cNvSpPr>
            <a:spLocks noGrp="1"/>
          </p:cNvSpPr>
          <p:nvPr>
            <p:ph type="title"/>
          </p:nvPr>
        </p:nvSpPr>
        <p:spPr/>
        <p:txBody>
          <a:bodyPr/>
          <a:lstStyle/>
          <a:p>
            <a:r>
              <a:rPr lang="en-US" dirty="0"/>
              <a:t>Padlet</a:t>
            </a:r>
            <a:endParaRPr lang="en-GB" dirty="0"/>
          </a:p>
        </p:txBody>
      </p:sp>
      <p:sp>
        <p:nvSpPr>
          <p:cNvPr id="3" name="Content Placeholder 2">
            <a:extLst>
              <a:ext uri="{FF2B5EF4-FFF2-40B4-BE49-F238E27FC236}">
                <a16:creationId xmlns:a16="http://schemas.microsoft.com/office/drawing/2014/main" id="{F73D1A02-3B35-A0F6-5C08-63869BB8E0BB}"/>
              </a:ext>
            </a:extLst>
          </p:cNvPr>
          <p:cNvSpPr>
            <a:spLocks noGrp="1"/>
          </p:cNvSpPr>
          <p:nvPr>
            <p:ph idx="1"/>
          </p:nvPr>
        </p:nvSpPr>
        <p:spPr/>
        <p:txBody>
          <a:bodyPr/>
          <a:lstStyle/>
          <a:p>
            <a:pPr marL="0" indent="0">
              <a:buNone/>
            </a:pPr>
            <a:r>
              <a:rPr lang="en-GB" dirty="0">
                <a:hlinkClick r:id="rId2"/>
              </a:rPr>
              <a:t>https://padlet.com/alicegibson1/equity-in-open-humanities-6xb6zk3grd65zto1</a:t>
            </a:r>
            <a:r>
              <a:rPr lang="en-GB" dirty="0"/>
              <a:t> </a:t>
            </a:r>
          </a:p>
        </p:txBody>
      </p:sp>
    </p:spTree>
    <p:extLst>
      <p:ext uri="{BB962C8B-B14F-4D97-AF65-F5344CB8AC3E}">
        <p14:creationId xmlns:p14="http://schemas.microsoft.com/office/powerpoint/2010/main" val="88625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D874C-36C3-95C9-5180-DA9DB60DACDA}"/>
              </a:ext>
            </a:extLst>
          </p:cNvPr>
          <p:cNvSpPr>
            <a:spLocks noGrp="1"/>
          </p:cNvSpPr>
          <p:nvPr>
            <p:ph type="title"/>
          </p:nvPr>
        </p:nvSpPr>
        <p:spPr>
          <a:xfrm>
            <a:off x="1451579" y="804519"/>
            <a:ext cx="9603275" cy="1049235"/>
          </a:xfrm>
        </p:spPr>
        <p:txBody>
          <a:bodyPr>
            <a:normAutofit/>
          </a:bodyPr>
          <a:lstStyle/>
          <a:p>
            <a:r>
              <a:rPr lang="en-US" dirty="0"/>
              <a:t>Personal decisions</a:t>
            </a:r>
            <a:endParaRPr lang="en-GB" dirty="0"/>
          </a:p>
        </p:txBody>
      </p:sp>
      <p:sp>
        <p:nvSpPr>
          <p:cNvPr id="3" name="Content Placeholder 2">
            <a:extLst>
              <a:ext uri="{FF2B5EF4-FFF2-40B4-BE49-F238E27FC236}">
                <a16:creationId xmlns:a16="http://schemas.microsoft.com/office/drawing/2014/main" id="{904EB6E0-681E-D520-2C16-B9D66B77CA72}"/>
              </a:ext>
            </a:extLst>
          </p:cNvPr>
          <p:cNvSpPr>
            <a:spLocks noGrp="1"/>
          </p:cNvSpPr>
          <p:nvPr>
            <p:ph idx="1"/>
          </p:nvPr>
        </p:nvSpPr>
        <p:spPr>
          <a:xfrm>
            <a:off x="1451579" y="2015732"/>
            <a:ext cx="9603275" cy="3450613"/>
          </a:xfrm>
        </p:spPr>
        <p:txBody>
          <a:bodyPr>
            <a:normAutofit/>
          </a:bodyPr>
          <a:lstStyle/>
          <a:p>
            <a:pPr>
              <a:lnSpc>
                <a:spcPct val="110000"/>
              </a:lnSpc>
            </a:pPr>
            <a:r>
              <a:rPr lang="en-US" sz="1700" dirty="0"/>
              <a:t>Seek community led initiatives- journal run on university webpages</a:t>
            </a:r>
          </a:p>
          <a:p>
            <a:pPr>
              <a:lnSpc>
                <a:spcPct val="110000"/>
              </a:lnSpc>
            </a:pPr>
            <a:r>
              <a:rPr lang="en-US" sz="1700" dirty="0"/>
              <a:t>Challenge: potentially the longevity of records. </a:t>
            </a:r>
          </a:p>
          <a:p>
            <a:pPr>
              <a:lnSpc>
                <a:spcPct val="110000"/>
              </a:lnSpc>
            </a:pPr>
            <a:r>
              <a:rPr lang="en-US" sz="1700" dirty="0"/>
              <a:t>Solution: self archive on repository (e.g. Humanities Commons), or several</a:t>
            </a:r>
          </a:p>
          <a:p>
            <a:pPr>
              <a:lnSpc>
                <a:spcPct val="110000"/>
              </a:lnSpc>
            </a:pPr>
            <a:r>
              <a:rPr lang="en-US" sz="1700" dirty="0"/>
              <a:t>Seek university affiliation via other means- visiting fellowships</a:t>
            </a:r>
          </a:p>
          <a:p>
            <a:pPr>
              <a:lnSpc>
                <a:spcPct val="110000"/>
              </a:lnSpc>
            </a:pPr>
            <a:r>
              <a:rPr lang="en-US" sz="1700" dirty="0"/>
              <a:t>Be purposeful in choosing publishing where to publish – do they align with my values/do they have OA policies that align with current funders’ policies (ensures access to my work is consistent with those of funded peers) – Using the </a:t>
            </a:r>
            <a:r>
              <a:rPr lang="en-US" sz="1700" dirty="0">
                <a:hlinkClick r:id="rId2"/>
              </a:rPr>
              <a:t>community-maintained chapter spreadsheet </a:t>
            </a:r>
            <a:r>
              <a:rPr lang="en-US" sz="1700" dirty="0"/>
              <a:t>as a reference point</a:t>
            </a:r>
          </a:p>
          <a:p>
            <a:pPr>
              <a:lnSpc>
                <a:spcPct val="110000"/>
              </a:lnSpc>
            </a:pPr>
            <a:r>
              <a:rPr lang="en-US" sz="1700" dirty="0"/>
              <a:t>Checked if I can make use of transitional agreements, focusing on always having a backdrop of green OA (advocating for Rights Retention Strategy)</a:t>
            </a:r>
          </a:p>
          <a:p>
            <a:pPr>
              <a:lnSpc>
                <a:spcPct val="110000"/>
              </a:lnSpc>
            </a:pPr>
            <a:endParaRPr lang="en-GB" sz="1700" dirty="0"/>
          </a:p>
        </p:txBody>
      </p:sp>
    </p:spTree>
    <p:extLst>
      <p:ext uri="{BB962C8B-B14F-4D97-AF65-F5344CB8AC3E}">
        <p14:creationId xmlns:p14="http://schemas.microsoft.com/office/powerpoint/2010/main" val="234672127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E30-E126-1AF1-6754-552B935B551A}"/>
              </a:ext>
            </a:extLst>
          </p:cNvPr>
          <p:cNvSpPr>
            <a:spLocks noGrp="1"/>
          </p:cNvSpPr>
          <p:nvPr>
            <p:ph type="title"/>
          </p:nvPr>
        </p:nvSpPr>
        <p:spPr>
          <a:xfrm>
            <a:off x="1451579" y="804519"/>
            <a:ext cx="9603275" cy="1049235"/>
          </a:xfrm>
        </p:spPr>
        <p:txBody>
          <a:bodyPr>
            <a:normAutofit/>
          </a:bodyPr>
          <a:lstStyle/>
          <a:p>
            <a:r>
              <a:rPr lang="en-US" dirty="0"/>
              <a:t>Decisions working in an institution</a:t>
            </a:r>
            <a:endParaRPr lang="en-GB" dirty="0"/>
          </a:p>
        </p:txBody>
      </p:sp>
      <p:sp>
        <p:nvSpPr>
          <p:cNvPr id="3" name="Content Placeholder 2">
            <a:extLst>
              <a:ext uri="{FF2B5EF4-FFF2-40B4-BE49-F238E27FC236}">
                <a16:creationId xmlns:a16="http://schemas.microsoft.com/office/drawing/2014/main" id="{16D507AE-4FAA-B5F5-F712-40BC2B0172E6}"/>
              </a:ext>
            </a:extLst>
          </p:cNvPr>
          <p:cNvSpPr>
            <a:spLocks noGrp="1"/>
          </p:cNvSpPr>
          <p:nvPr>
            <p:ph idx="1"/>
          </p:nvPr>
        </p:nvSpPr>
        <p:spPr>
          <a:xfrm>
            <a:off x="1451579" y="2015734"/>
            <a:ext cx="4162555" cy="3450613"/>
          </a:xfrm>
        </p:spPr>
        <p:txBody>
          <a:bodyPr>
            <a:normAutofit/>
          </a:bodyPr>
          <a:lstStyle/>
          <a:p>
            <a:pPr>
              <a:lnSpc>
                <a:spcPct val="110000"/>
              </a:lnSpc>
            </a:pPr>
            <a:r>
              <a:rPr lang="en-US" sz="1400" dirty="0"/>
              <a:t>Seek to support community led initiatives – </a:t>
            </a:r>
            <a:r>
              <a:rPr lang="en-US" sz="1400" dirty="0" err="1"/>
              <a:t>Jisc’s</a:t>
            </a:r>
            <a:r>
              <a:rPr lang="en-US" sz="1400" dirty="0"/>
              <a:t> ‘S20’/Subscribe to Open scheme,  and signing up to Transformative Agreements</a:t>
            </a:r>
          </a:p>
          <a:p>
            <a:pPr>
              <a:lnSpc>
                <a:spcPct val="110000"/>
              </a:lnSpc>
            </a:pPr>
            <a:r>
              <a:rPr lang="en-US" sz="1400" dirty="0"/>
              <a:t>Try to direct funds to where they are most likely to be used well in the long term to ensure diverse landscape, such as Invest in Open Infrastructure (IOI)</a:t>
            </a:r>
          </a:p>
          <a:p>
            <a:pPr>
              <a:lnSpc>
                <a:spcPct val="110000"/>
              </a:lnSpc>
            </a:pPr>
            <a:r>
              <a:rPr lang="en-US" sz="1400" dirty="0"/>
              <a:t>Signup to transitional agreements – this opens up publishing opportunities to researchers less likely to have personal funding:</a:t>
            </a:r>
          </a:p>
          <a:p>
            <a:pPr>
              <a:lnSpc>
                <a:spcPct val="110000"/>
              </a:lnSpc>
            </a:pPr>
            <a:r>
              <a:rPr lang="en-GB" sz="1400" dirty="0">
                <a:hlinkClick r:id="rId2"/>
              </a:rPr>
              <a:t>https://library.northumbria.ac.uk/open-access/publisher-agreements</a:t>
            </a:r>
            <a:r>
              <a:rPr lang="en-US" sz="1400" dirty="0"/>
              <a:t> </a:t>
            </a:r>
            <a:endParaRPr lang="en-GB" sz="1400" dirty="0"/>
          </a:p>
        </p:txBody>
      </p:sp>
      <p:pic>
        <p:nvPicPr>
          <p:cNvPr id="5" name="Picture 4">
            <a:extLst>
              <a:ext uri="{FF2B5EF4-FFF2-40B4-BE49-F238E27FC236}">
                <a16:creationId xmlns:a16="http://schemas.microsoft.com/office/drawing/2014/main" id="{1D8567BD-8A07-8C7B-24E1-87061E530C26}"/>
              </a:ext>
            </a:extLst>
          </p:cNvPr>
          <p:cNvPicPr>
            <a:picLocks noChangeAspect="1"/>
          </p:cNvPicPr>
          <p:nvPr/>
        </p:nvPicPr>
        <p:blipFill>
          <a:blip r:embed="rId3"/>
          <a:stretch>
            <a:fillRect/>
          </a:stretch>
        </p:blipFill>
        <p:spPr>
          <a:xfrm>
            <a:off x="6094411" y="2680746"/>
            <a:ext cx="4960443" cy="2120588"/>
          </a:xfrm>
          <a:prstGeom prst="rect">
            <a:avLst/>
          </a:prstGeom>
        </p:spPr>
      </p:pic>
    </p:spTree>
    <p:extLst>
      <p:ext uri="{BB962C8B-B14F-4D97-AF65-F5344CB8AC3E}">
        <p14:creationId xmlns:p14="http://schemas.microsoft.com/office/powerpoint/2010/main" val="147897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E30-E126-1AF1-6754-552B935B551A}"/>
              </a:ext>
            </a:extLst>
          </p:cNvPr>
          <p:cNvSpPr>
            <a:spLocks noGrp="1"/>
          </p:cNvSpPr>
          <p:nvPr>
            <p:ph type="title"/>
          </p:nvPr>
        </p:nvSpPr>
        <p:spPr/>
        <p:txBody>
          <a:bodyPr/>
          <a:lstStyle/>
          <a:p>
            <a:r>
              <a:rPr lang="en-US" dirty="0"/>
              <a:t>questions</a:t>
            </a:r>
            <a:endParaRPr lang="en-GB" dirty="0"/>
          </a:p>
        </p:txBody>
      </p:sp>
      <p:sp>
        <p:nvSpPr>
          <p:cNvPr id="3" name="Content Placeholder 2">
            <a:extLst>
              <a:ext uri="{FF2B5EF4-FFF2-40B4-BE49-F238E27FC236}">
                <a16:creationId xmlns:a16="http://schemas.microsoft.com/office/drawing/2014/main" id="{16D507AE-4FAA-B5F5-F712-40BC2B0172E6}"/>
              </a:ext>
            </a:extLst>
          </p:cNvPr>
          <p:cNvSpPr>
            <a:spLocks noGrp="1"/>
          </p:cNvSpPr>
          <p:nvPr>
            <p:ph idx="1"/>
          </p:nvPr>
        </p:nvSpPr>
        <p:spPr/>
        <p:txBody>
          <a:bodyPr>
            <a:normAutofit fontScale="85000" lnSpcReduction="20000"/>
          </a:bodyPr>
          <a:lstStyle/>
          <a:p>
            <a:r>
              <a:rPr lang="en-US" dirty="0"/>
              <a:t>What experiences have you had publishing with colleagues not affiliated with an institution? Are there any solutions you have identified in doing so?</a:t>
            </a:r>
          </a:p>
          <a:p>
            <a:r>
              <a:rPr lang="en-US" dirty="0"/>
              <a:t>Have you benefited from agreements your university has signed up to that you wouldn’t have been able to make your work gold open access in before? How else can HEIs support those who can’t pay?</a:t>
            </a:r>
          </a:p>
          <a:p>
            <a:pPr marL="0" indent="0">
              <a:buNone/>
            </a:pPr>
            <a:r>
              <a:rPr lang="en-US" dirty="0"/>
              <a:t>More generally;</a:t>
            </a:r>
          </a:p>
          <a:p>
            <a:r>
              <a:rPr lang="en-US" dirty="0"/>
              <a:t>What specific kind of support do you feel you would benefit from to ease the process of making work open access?</a:t>
            </a:r>
          </a:p>
          <a:p>
            <a:r>
              <a:rPr lang="en-GB" dirty="0"/>
              <a:t>Do you use the Rights Retention Strategy? What are your thoughts on this? How has your experience been, if so?</a:t>
            </a:r>
            <a:endParaRPr lang="en-US" dirty="0"/>
          </a:p>
          <a:p>
            <a:r>
              <a:rPr lang="en-GB" dirty="0">
                <a:hlinkClick r:id="rId2"/>
              </a:rPr>
              <a:t>https://padlet.com/alicegibson1/equity-in-open-humanities-6xb6zk3grd65zto1</a:t>
            </a:r>
            <a:endParaRPr lang="en-US" dirty="0"/>
          </a:p>
        </p:txBody>
      </p:sp>
    </p:spTree>
    <p:extLst>
      <p:ext uri="{BB962C8B-B14F-4D97-AF65-F5344CB8AC3E}">
        <p14:creationId xmlns:p14="http://schemas.microsoft.com/office/powerpoint/2010/main" val="68134371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339D09936DB4EBD68BB5ACEDF8699" ma:contentTypeVersion="16" ma:contentTypeDescription="Create a new document." ma:contentTypeScope="" ma:versionID="6821b747768c3254d16ddac52afaac99">
  <xsd:schema xmlns:xsd="http://www.w3.org/2001/XMLSchema" xmlns:xs="http://www.w3.org/2001/XMLSchema" xmlns:p="http://schemas.microsoft.com/office/2006/metadata/properties" xmlns:ns2="63019a3c-daef-4188-8d1b-c179193e327c" xmlns:ns3="92f39531-4015-4bb8-9ef9-c2f0c46bedba" targetNamespace="http://schemas.microsoft.com/office/2006/metadata/properties" ma:root="true" ma:fieldsID="cbab9fc49ea800af34cc4b59a6839363" ns2:_="" ns3:_="">
    <xsd:import namespace="63019a3c-daef-4188-8d1b-c179193e327c"/>
    <xsd:import namespace="92f39531-4015-4bb8-9ef9-c2f0c46bedb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019a3c-daef-4188-8d1b-c179193e32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eb059ca-7a6c-48b4-989a-ff4079574bdc"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f39531-4015-4bb8-9ef9-c2f0c46bedb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a4f2bdc-ab6d-45e8-8f61-d6f05acffb38}" ma:internalName="TaxCatchAll" ma:showField="CatchAllData" ma:web="92f39531-4015-4bb8-9ef9-c2f0c46bed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2f39531-4015-4bb8-9ef9-c2f0c46bedba" xsi:nil="true"/>
    <lcf76f155ced4ddcb4097134ff3c332f xmlns="63019a3c-daef-4188-8d1b-c179193e327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244576D-1596-4728-99C3-D2A25118F52E}"/>
</file>

<file path=customXml/itemProps2.xml><?xml version="1.0" encoding="utf-8"?>
<ds:datastoreItem xmlns:ds="http://schemas.openxmlformats.org/officeDocument/2006/customXml" ds:itemID="{1F77215A-68A9-438C-A3D2-7FBFED5AC0F6}"/>
</file>

<file path=customXml/itemProps3.xml><?xml version="1.0" encoding="utf-8"?>
<ds:datastoreItem xmlns:ds="http://schemas.openxmlformats.org/officeDocument/2006/customXml" ds:itemID="{F7C299B0-EC3E-40CA-A26D-3CAA4A034FE5}"/>
</file>

<file path=docMetadata/LabelInfo.xml><?xml version="1.0" encoding="utf-8"?>
<clbl:labelList xmlns:clbl="http://schemas.microsoft.com/office/2020/mipLabelMetadata">
  <clbl:label id="{48f9394d-8a14-4d27-82a6-f35f12361205}" enabled="0" method="" siteId="{48f9394d-8a14-4d27-82a6-f35f12361205}" removed="1"/>
</clbl:labelList>
</file>

<file path=docProps/app.xml><?xml version="1.0" encoding="utf-8"?>
<Properties xmlns="http://schemas.openxmlformats.org/officeDocument/2006/extended-properties" xmlns:vt="http://schemas.openxmlformats.org/officeDocument/2006/docPropsVTypes">
  <Template>Gallery</Template>
  <TotalTime>0</TotalTime>
  <Words>352</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PowerPoint Presentation</vt:lpstr>
      <vt:lpstr>Padlet</vt:lpstr>
      <vt:lpstr>Personal decisions</vt:lpstr>
      <vt:lpstr>Decisions working in an institution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Gibson</dc:creator>
  <cp:lastModifiedBy>Leah Maughan</cp:lastModifiedBy>
  <cp:revision>2</cp:revision>
  <dcterms:created xsi:type="dcterms:W3CDTF">2023-03-27T12:03:31Z</dcterms:created>
  <dcterms:modified xsi:type="dcterms:W3CDTF">2023-04-04T10:53:36Z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0x010100ACE339D09936DB4EBD68BB5ACEDF8699</vt:lpwstr>
  </property>
</Properties>
</file>